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2.wav" ContentType="audio/wav"/>
  <Override PartName="/ppt/media/audio20.wav" ContentType="audio/wav"/>
  <Override PartName="/ppt/media/audio30.wav" ContentType="audio/wav"/>
  <Override PartName="/ppt/media/audio40.wav" ContentType="audio/wav"/>
  <Override PartName="/ppt/media/audio50.wav" ContentType="audio/wav"/>
  <Override PartName="/ppt/media/audio60.wav" ContentType="audio/wav"/>
  <Override PartName="/ppt/media/audio70.wav" ContentType="audio/wav"/>
  <Override PartName="/ppt/media/audio80.wav" ContentType="audio/wav"/>
  <Override PartName="/ppt/media/audio90.wav" ContentType="audio/wav"/>
  <Override PartName="/ppt/media/audio100.wav" ContentType="audio/wav"/>
  <Override PartName="/ppt/media/audio1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7" r:id="rId12"/>
    <p:sldId id="270" r:id="rId13"/>
    <p:sldId id="271" r:id="rId14"/>
    <p:sldId id="257" r:id="rId15"/>
    <p:sldId id="272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ragrzywna23@outlook.com" initials="a" lastIdx="1" clrIdx="0">
    <p:extLst>
      <p:ext uri="{19B8F6BF-5375-455C-9EA6-DF929625EA0E}">
        <p15:presenceInfo xmlns:p15="http://schemas.microsoft.com/office/powerpoint/2012/main" userId="b78b0c301b29b60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A76990-C84A-4241-8852-25ECB180F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B46FF37-BA01-4093-98EF-D33BDDF87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C043D3E-BFB8-4A81-8393-FE2FCD54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5507-D2F3-4360-98CC-E5E402BE13A5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AAC595-E5B9-490E-8D87-706C5963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437B07F-A31D-4FEB-A590-6019D8EE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95FEA-4B4B-4A35-9FAC-92E65F8237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2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810B1D-0826-4CE1-AFC5-836DD8AB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7E70238-9EDE-42F4-97E0-1DE6DA219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E224FA-4E88-4172-9A83-28F44FF3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5507-D2F3-4360-98CC-E5E402BE13A5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2C8138-5AFA-4350-887B-6435D453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AD50FE0-CEF5-4B34-83A1-B54D7E427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95FEA-4B4B-4A35-9FAC-92E65F8237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217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9CC2072-00E7-4FD1-ACC6-307F146A42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DF42321-95A2-4FEE-93B5-5F3F588BF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FEB262-19DC-4EF9-AD86-349B461F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5507-D2F3-4360-98CC-E5E402BE13A5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F3C6B5-1B89-4B0F-AA83-98730F0A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29AC80-73B1-4A9F-A45A-480E3123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95FEA-4B4B-4A35-9FAC-92E65F8237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5978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16E679-1E68-4EE1-8B81-C63C3612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2FD859-40BE-43C7-A013-9E7C9F2B9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5CFC03-3888-4789-91C0-0C4E4FC6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5507-D2F3-4360-98CC-E5E402BE13A5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7AF745-4E81-4D5B-9CDC-0309BB07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989D7F-93E1-42A7-89D5-85118FFA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95FEA-4B4B-4A35-9FAC-92E65F8237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216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2CF9DF-F4EA-4AC4-8064-0225C3EC6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2F10829-D32D-40C9-8C3E-25FFB1E6E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9D7E7C-D37D-40E0-9009-777D8D37E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5507-D2F3-4360-98CC-E5E402BE13A5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CF781FC-45BD-40F2-8370-2DD1E548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55E40F-C198-401B-82E1-7C433396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95FEA-4B4B-4A35-9FAC-92E65F8237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425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2E9FEB-6DC2-4ED5-B0BC-8237DB97A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1DA947-085D-4807-A849-48CBB8EDF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2227A74-1516-4FB0-AAA6-9B878B259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1DE76C6-9A98-4DD0-A7A9-5D4232EB5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5507-D2F3-4360-98CC-E5E402BE13A5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14DFC5F-4352-4C4B-982E-C33F81E9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9DC6F1-EEBF-4ED3-B419-B4CC2B01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95FEA-4B4B-4A35-9FAC-92E65F8237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94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A45DD5-BA2E-40D9-A514-5A3D3F51C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87B8F19-92C9-4713-809B-03EB1E36C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F19128F-3473-48F6-8AF7-70B579819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AC7B89F-173B-4E0E-B857-E98E361E23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18698B8-698D-49D0-BDB5-95952F12D6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2916A27-1561-4D3C-8B20-B34003CE7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5507-D2F3-4360-98CC-E5E402BE13A5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F626E1B-9F34-468B-8FB0-007D8D8D1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071E539-4C5C-488D-B115-4EE4EC7C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95FEA-4B4B-4A35-9FAC-92E65F8237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9736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69324E-BBE2-4CDC-AD1E-B8DB56E2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2513BBB-8D66-41F1-930A-92F1EF27F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5507-D2F3-4360-98CC-E5E402BE13A5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02BD424-2EBE-44C7-810E-617B7042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EC5F843-12E2-4AC8-9855-767721F6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95FEA-4B4B-4A35-9FAC-92E65F8237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9300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B12C6CA-0E8A-4553-90E0-B982D21BE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5507-D2F3-4360-98CC-E5E402BE13A5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84244F1-5BD0-4AF9-AAA5-0D0F0378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0088EBF-BA6C-477B-AACF-936BDE76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95FEA-4B4B-4A35-9FAC-92E65F8237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6314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904E25-91E4-413B-B6FF-5DA95477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6D80E5-94E9-4081-9D02-432D80A48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E4722D0-9DD7-4987-9EC3-ACD72A838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ED554B4-0ACD-45D2-8AE2-05325F27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5507-D2F3-4360-98CC-E5E402BE13A5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24CDC6F-372D-417A-B2F8-01A755D8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5E67720-BB26-44B9-A0D8-9C0D354E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95FEA-4B4B-4A35-9FAC-92E65F8237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82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2F61ED-5B20-4CA2-A273-8253596F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4DDAE46-BD6C-4577-AD89-4D0EC87DF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BC6203E-35D6-4BC0-A687-5439135E6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17B4F8E-CA9A-4F33-B282-A4D671C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5507-D2F3-4360-98CC-E5E402BE13A5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07EDCC-8E40-43DF-8456-8BE8B85F9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68A40D8-3408-4F30-BC12-3A2457CBF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95FEA-4B4B-4A35-9FAC-92E65F8237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18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9DFB2EE-169D-4020-A22E-925CB043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31FFDAD-724D-4FFE-A59C-88CC2A29B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E40F82-DC84-48D8-86D3-E86FCAA49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55507-D2F3-4360-98CC-E5E402BE13A5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E8E603-1608-4DF3-A335-4AB8F8761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538A7C-D0BD-4DED-A817-3C5D4631E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95FEA-4B4B-4A35-9FAC-92E65F8237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315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12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audio100.wav"/><Relationship Id="rId5" Type="http://schemas.openxmlformats.org/officeDocument/2006/relationships/image" Target="../media/image2.png"/><Relationship Id="rId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audio100.wav"/><Relationship Id="rId5" Type="http://schemas.openxmlformats.org/officeDocument/2006/relationships/image" Target="../media/image2.png"/><Relationship Id="rId4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0.wav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0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0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20.wav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30.wav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60.wav"/><Relationship Id="rId5" Type="http://schemas.openxmlformats.org/officeDocument/2006/relationships/image" Target="../media/image2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70.wav"/><Relationship Id="rId5" Type="http://schemas.openxmlformats.org/officeDocument/2006/relationships/image" Target="../media/image2.png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audio80.wav"/><Relationship Id="rId5" Type="http://schemas.openxmlformats.org/officeDocument/2006/relationships/image" Target="../media/image2.png"/><Relationship Id="rId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audio90.wav"/><Relationship Id="rId5" Type="http://schemas.openxmlformats.org/officeDocument/2006/relationships/image" Target="../media/image2.png"/><Relationship Id="rId4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983EFA-BE3A-4639-81AF-B199829F46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Eugeniusz Kwiatkowski (1888-1974)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AB414C6-CBC1-49D5-A63C-DE410D8D0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447" y="5055327"/>
            <a:ext cx="4036422" cy="1515290"/>
          </a:xfrm>
        </p:spPr>
        <p:txBody>
          <a:bodyPr>
            <a:noAutofit/>
          </a:bodyPr>
          <a:lstStyle/>
          <a:p>
            <a:r>
              <a:rPr lang="pl-PL" sz="1600" dirty="0">
                <a:solidFill>
                  <a:schemeClr val="bg1">
                    <a:lumMod val="95000"/>
                  </a:schemeClr>
                </a:solidFill>
              </a:rPr>
              <a:t>Autor:    Aleksandra Grzywna </a:t>
            </a:r>
          </a:p>
          <a:p>
            <a:r>
              <a:rPr lang="pl-PL" sz="1600" dirty="0">
                <a:solidFill>
                  <a:schemeClr val="bg1">
                    <a:lumMod val="95000"/>
                  </a:schemeClr>
                </a:solidFill>
              </a:rPr>
              <a:t>klasa VIIc</a:t>
            </a:r>
          </a:p>
          <a:p>
            <a:r>
              <a:rPr lang="pl-PL" sz="1600" dirty="0">
                <a:solidFill>
                  <a:schemeClr val="bg1">
                    <a:lumMod val="95000"/>
                  </a:schemeClr>
                </a:solidFill>
              </a:rPr>
              <a:t>Szkoła Podstawowa nr 1 im. Adama Mickiewicza</a:t>
            </a:r>
          </a:p>
          <a:p>
            <a:r>
              <a:rPr lang="pl-PL" sz="1600" dirty="0">
                <a:solidFill>
                  <a:schemeClr val="bg1">
                    <a:lumMod val="95000"/>
                  </a:schemeClr>
                </a:solidFill>
              </a:rPr>
              <a:t> w Myszkowie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D4C9AE8-BB6E-41D0-BA16-E1BC3A760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290662" y="5873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curtains"/>
        <p:sndAc>
          <p:stSnd>
            <p:snd r:embed="rId4" name="drumroll.wav"/>
          </p:stSnd>
        </p:sndAc>
      </p:transition>
    </mc:Choice>
    <mc:Fallback xmlns="">
      <p:transition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23586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B08F72F-22A4-43D8-8A26-A4EA799C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9" y="637762"/>
            <a:ext cx="9889788" cy="1185894"/>
          </a:xfrm>
        </p:spPr>
        <p:txBody>
          <a:bodyPr anchor="ctr">
            <a:normAutofit/>
          </a:bodyPr>
          <a:lstStyle/>
          <a:p>
            <a:r>
              <a:rPr lang="pl-PL" sz="3600" b="1" i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Znane Cytaty Eugeniusza Kwiatkowskiego cd.:</a:t>
            </a:r>
            <a:endParaRPr lang="pl-PL" sz="3600" dirty="0">
              <a:solidFill>
                <a:schemeClr val="bg1"/>
              </a:solidFill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8676"/>
            <a:ext cx="12191990" cy="4545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893697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A9B7BF-3E3D-4CCC-B6E0-02981DCB5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59" y="3100283"/>
            <a:ext cx="9889788" cy="3076679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800"/>
              </a:spcAft>
              <a:tabLst>
                <a:tab pos="457200" algn="l"/>
              </a:tabLst>
            </a:pPr>
            <a:r>
              <a:rPr lang="pl-PL" sz="2400" b="0" i="0" dirty="0">
                <a:effectLst/>
              </a:rPr>
              <a:t>"Nie zwycięży nigdy naród rozdarty przez wewnętrzne nienawiści"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0" i="0" dirty="0">
                <a:effectLst/>
              </a:rPr>
              <a:t>   ”Gdynia i morze to jedno"</a:t>
            </a:r>
          </a:p>
          <a:p>
            <a:pPr marL="342900" indent="-342900">
              <a:spcAft>
                <a:spcPts val="800"/>
              </a:spcAft>
              <a:tabLst>
                <a:tab pos="457200" algn="l"/>
              </a:tabLst>
            </a:pPr>
            <a:r>
              <a:rPr lang="pl-PL" sz="2400" b="0" i="0" dirty="0">
                <a:effectLst/>
              </a:rPr>
              <a:t>"Polska bez własnego wybrzeża morskiego i bez własnej floty nie będzie nigdy ani zjednoczona, ani niepodległa, ani samodzielna gospodarczo i politycznie, ani szanowana w wielkiej rodzinie państw i narodów, ani zdolna do zabezpieczenia warunków bytu, pracy, postępu i dobrobytu swym obywatelom"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6469D1B-04A0-4AB2-B484-1F0752B78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272701" y="5892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4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30">
        <p15:prstTrans prst="fracture"/>
        <p:sndAc>
          <p:stSnd>
            <p:snd r:embed="rId4" name="camera.wav"/>
          </p:stSnd>
        </p:sndAc>
      </p:transition>
    </mc:Choice>
    <mc:Fallback xmlns="">
      <p:transition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911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8B3DCE8-8582-4393-B1D5-F1150C6B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b="1" i="1" u="sng" dirty="0">
                <a:solidFill>
                  <a:srgbClr val="FFFFFF"/>
                </a:solidFill>
              </a:rPr>
              <a:t>Literatura</a:t>
            </a:r>
            <a:r>
              <a:rPr lang="pl-PL" sz="36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889C04-DB17-4174-AA9B-6C059362B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1350"/>
            <a:ext cx="12192000" cy="4946650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dirty="0"/>
              <a:t>Eugeniusz Kwiatkowski przedstawił swoje ogólne poglądy na rozwój gospodarczy państwa wydanej w 1931 roku książce „Dysproporcje”. Rzecz o Polsce przeszłej i obecnej. Sformułował w niej tezę o ciągłości i trwałości rządu jako czynniku stabilizującym podstawy działań gospodarczych i ich kontynuację. 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Teza zawarta w „Dysproporcjach” brzmiała: nowoczesna i skuteczna gospodarka jest źródłem dobrej kondycji społeczeństwa i kluczem dla umacniania suwerenności państwa. 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CA9DCA1-F33B-479E-B041-8F7301548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73097" y="5865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6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origami"/>
        <p:sndAc>
          <p:stSnd>
            <p:snd r:embed="rId4" name="camera.wav"/>
          </p:stSnd>
        </p:sndAc>
      </p:transition>
    </mc:Choice>
    <mc:Fallback xmlns="">
      <p:transition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az 1" descr="Obraz zawierający zewnętrzne, niebo, budynek, most&#10;&#10;Opis wygenerowany automatycznie">
            <a:extLst>
              <a:ext uri="{FF2B5EF4-FFF2-40B4-BE49-F238E27FC236}">
                <a16:creationId xmlns:a16="http://schemas.microsoft.com/office/drawing/2014/main" id="{31D83F9E-86D6-45B2-9012-AECCBEE522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118" r="1" b="8950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5" name="Obraz 4" descr="Obraz zawierający zewnętrzne, osoba, stojące, mundur wojskowy&#10;&#10;Opis wygenerowany automatycznie">
            <a:extLst>
              <a:ext uri="{FF2B5EF4-FFF2-40B4-BE49-F238E27FC236}">
                <a16:creationId xmlns:a16="http://schemas.microsoft.com/office/drawing/2014/main" id="{6A3417B1-2C58-4DBA-BF16-28DFF13FB1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6770" r="7231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4002E5E-990F-4D80-8E4D-D9C58A405FDE}"/>
              </a:ext>
            </a:extLst>
          </p:cNvPr>
          <p:cNvSpPr txBox="1"/>
          <p:nvPr/>
        </p:nvSpPr>
        <p:spPr>
          <a:xfrm>
            <a:off x="321734" y="6100354"/>
            <a:ext cx="4276956" cy="56170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dirty="0">
                <a:solidFill>
                  <a:srgbClr val="FFFFFF"/>
                </a:solidFill>
              </a:rPr>
              <a:t>Montaż pierwszych dźwigów na nabrzeżu szwedzkim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3D0F22E-B25A-40A6-896E-A374D68600E7}"/>
              </a:ext>
            </a:extLst>
          </p:cNvPr>
          <p:cNvSpPr txBox="1"/>
          <p:nvPr/>
        </p:nvSpPr>
        <p:spPr>
          <a:xfrm>
            <a:off x="4772525" y="5726444"/>
            <a:ext cx="7097742" cy="97480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dirty="0">
                <a:solidFill>
                  <a:srgbClr val="FFFFFF"/>
                </a:solidFill>
              </a:rPr>
              <a:t>Obchody Święta Morza w Gdyni. Widoczni od lewej:  komisarz Rządu w Gdyni Stefan Sokół, wicepremier i minister skarbu Eugeniusz Kwiatkowski, wojewoda pomorski Władysław Raczkiewicz</a:t>
            </a:r>
          </a:p>
        </p:txBody>
      </p:sp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8F5EED0-5B11-4B58-896F-97AE83F0B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56374" y="198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omb/>
        <p:sndAc>
          <p:stSnd>
            <p:snd r:embed="rId4" name="chimes.wav"/>
          </p:stSnd>
        </p:sndAc>
      </p:transition>
    </mc:Choice>
    <mc:Fallback xmlns="">
      <p:transition>
        <p:comb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5107BF8-3F5A-49B4-9BDD-81AF2402DA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9909" r="-1" b="-1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AA34A1C-7087-4790-860C-B5EA53C88C97}"/>
              </a:ext>
            </a:extLst>
          </p:cNvPr>
          <p:cNvSpPr txBox="1"/>
          <p:nvPr/>
        </p:nvSpPr>
        <p:spPr>
          <a:xfrm>
            <a:off x="618063" y="4856921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3200" dirty="0"/>
              <a:t>Dworzec Morski </a:t>
            </a:r>
            <a:r>
              <a:rPr lang="en-US" sz="3200" dirty="0"/>
              <a:t>w</a:t>
            </a:r>
            <a:r>
              <a:rPr lang="pl-PL" sz="3200" dirty="0"/>
              <a:t> Gdyni </a:t>
            </a: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142BC74-30E0-4166-869B-8586952D3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267803" y="6049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12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14:conveyor dir="l"/>
        <p:sndAc>
          <p:stSnd>
            <p:snd r:embed="rId4" name="push.wav"/>
          </p:stSnd>
        </p:sndAc>
      </p:transition>
    </mc:Choice>
    <mc:Fallback xmlns="">
      <p:transition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B46117-CA08-461D-837A-9E6438EDF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Źródła/Bibliografia: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CC1426-F362-43AF-8421-54D0110D3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Drozdowski- Marek M. i in., „ Eugeniusz Kwiatkowski”, adres str. internetowej ”</a:t>
            </a:r>
            <a:r>
              <a:rPr lang="pl-PL" dirty="0">
                <a:hlinkClick r:id="rId3"/>
              </a:rPr>
              <a:t>Eugeniusz Kwiatkowski – Wikipedia, wolna encyklopedia</a:t>
            </a:r>
            <a:r>
              <a:rPr lang="pl-PL" dirty="0">
                <a:solidFill>
                  <a:schemeClr val="bg1"/>
                </a:solidFill>
              </a:rPr>
              <a:t>”[dostęp: 06.03.21]</a:t>
            </a: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Mazur J., „Eugeniusz Kwiatkowski”, adres str. internetowej ”</a:t>
            </a:r>
            <a:r>
              <a:rPr lang="pl-PL" dirty="0">
                <a:hlinkClick r:id="rId3"/>
              </a:rPr>
              <a:t> Eugeniusz Kwiatkowski - Kim był? Biografia, ciekawostki, cytaty (zyciorysy.info)</a:t>
            </a:r>
            <a:r>
              <a:rPr lang="pl-PL" dirty="0">
                <a:solidFill>
                  <a:schemeClr val="bg1"/>
                </a:solidFill>
              </a:rPr>
              <a:t>”[dostęp: 06.03.21]</a:t>
            </a:r>
          </a:p>
          <a:p>
            <a:pPr marL="0" indent="0">
              <a:buNone/>
            </a:pPr>
            <a:r>
              <a:rPr lang="pl-PL" b="0" i="0" dirty="0">
                <a:solidFill>
                  <a:schemeClr val="bg1"/>
                </a:solidFill>
                <a:effectLst/>
                <a:latin typeface="Titillium Web"/>
              </a:rPr>
              <a:t>Maciejewicz- Ryś J., „</a:t>
            </a:r>
            <a:r>
              <a:rPr lang="pl-PL" sz="2600" i="0" dirty="0">
                <a:solidFill>
                  <a:schemeClr val="bg1"/>
                </a:solidFill>
                <a:effectLst/>
              </a:rPr>
              <a:t>Eugeniusz Kwiatkowski (1888–1974)”, adres str. Internetowej ”</a:t>
            </a:r>
            <a:r>
              <a:rPr lang="pl-PL" sz="2600" dirty="0">
                <a:hlinkClick r:id="rId3"/>
              </a:rPr>
              <a:t> O wystawie - Eugeniusz Kwiatkowski (1888–1974) (eduwystawy.eu)</a:t>
            </a:r>
            <a:r>
              <a:rPr lang="pl-PL" sz="2600" dirty="0">
                <a:solidFill>
                  <a:schemeClr val="bg1"/>
                </a:solidFill>
              </a:rPr>
              <a:t>”</a:t>
            </a:r>
            <a:r>
              <a:rPr lang="pl-PL" sz="2600" dirty="0"/>
              <a:t> </a:t>
            </a:r>
            <a:r>
              <a:rPr lang="pl-PL" sz="2600" dirty="0">
                <a:solidFill>
                  <a:schemeClr val="bg1"/>
                </a:solidFill>
              </a:rPr>
              <a:t>[dostęp: 07.03.21]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bg1"/>
                </a:solidFill>
              </a:rPr>
              <a:t>Tymowski- Marek i in., „</a:t>
            </a:r>
            <a:r>
              <a:rPr lang="pl-PL" sz="2900" b="0" i="0" dirty="0">
                <a:solidFill>
                  <a:schemeClr val="bg1"/>
                </a:solidFill>
                <a:effectLst/>
              </a:rPr>
              <a:t>Eugeniusz Kwiatkowski”, adres str. Internetowej:”</a:t>
            </a:r>
            <a:r>
              <a:rPr lang="pl-PL" sz="2000" dirty="0">
                <a:hlinkClick r:id="rId3"/>
              </a:rPr>
              <a:t> </a:t>
            </a:r>
            <a:r>
              <a:rPr lang="pl-PL" sz="2900" dirty="0">
                <a:hlinkClick r:id="rId3"/>
              </a:rPr>
              <a:t>Eugeniusz Kwiatkowski – </a:t>
            </a:r>
            <a:r>
              <a:rPr lang="pl-PL" sz="2900" dirty="0" err="1">
                <a:hlinkClick r:id="rId3"/>
              </a:rPr>
              <a:t>Wikicytaty</a:t>
            </a:r>
            <a:r>
              <a:rPr lang="pl-PL" sz="2900" dirty="0">
                <a:hlinkClick r:id="rId3"/>
              </a:rPr>
              <a:t> (wikiquote.org)</a:t>
            </a:r>
            <a:r>
              <a:rPr lang="pl-PL" sz="2900" dirty="0">
                <a:solidFill>
                  <a:schemeClr val="bg1"/>
                </a:solidFill>
              </a:rPr>
              <a:t>”[dostęp: 07.03.21]</a:t>
            </a:r>
          </a:p>
          <a:p>
            <a:pPr marL="0" indent="0" algn="l">
              <a:buNone/>
            </a:pPr>
            <a:r>
              <a:rPr lang="pl-PL" sz="2700" b="0" i="0" dirty="0">
                <a:solidFill>
                  <a:schemeClr val="bg1"/>
                </a:solidFill>
                <a:effectLst/>
              </a:rPr>
              <a:t>Olkuśnik- Marek, „</a:t>
            </a:r>
            <a:r>
              <a:rPr lang="pl-PL" sz="2700" b="0" i="0" cap="all" dirty="0">
                <a:solidFill>
                  <a:schemeClr val="bg1"/>
                </a:solidFill>
                <a:effectLst/>
              </a:rPr>
              <a:t> OTWORZĘ OKNO NA ŚWIAT! EUGENIUSZ KWIATKOWSKI I BUDOWA PORTU W GDYNI”, </a:t>
            </a:r>
            <a:endParaRPr lang="pl-PL" sz="2600" i="0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pl-PL" sz="2600" b="0" i="0" dirty="0">
                <a:solidFill>
                  <a:schemeClr val="bg1"/>
                </a:solidFill>
                <a:effectLst/>
                <a:latin typeface="Titillium Web"/>
              </a:rPr>
              <a:t> adres str. Internetowej” </a:t>
            </a:r>
            <a:r>
              <a:rPr lang="pl-PL" sz="2700" dirty="0">
                <a:hlinkClick r:id="rId3"/>
              </a:rPr>
              <a:t>osoba: Eugeniusz Kwiatkowski - osoba: Eugeniusz Kwiatkowski - Osoby - Wiedza - HISTORIA: POSZUKAJ</a:t>
            </a:r>
            <a:r>
              <a:rPr lang="pl-PL" sz="2700" dirty="0">
                <a:solidFill>
                  <a:schemeClr val="bg1"/>
                </a:solidFill>
              </a:rPr>
              <a:t>”</a:t>
            </a:r>
            <a:r>
              <a:rPr lang="pl-PL" sz="2700" dirty="0"/>
              <a:t> </a:t>
            </a:r>
            <a:r>
              <a:rPr lang="pl-PL" sz="2700" dirty="0">
                <a:solidFill>
                  <a:schemeClr val="bg1"/>
                </a:solidFill>
              </a:rPr>
              <a:t>[ dostęp 06.03.21/07.03.21]</a:t>
            </a:r>
          </a:p>
          <a:p>
            <a:pPr marL="0" indent="0">
              <a:buNone/>
            </a:pPr>
            <a:r>
              <a:rPr lang="pl-PL" sz="2700" b="0" i="0" dirty="0" err="1">
                <a:solidFill>
                  <a:schemeClr val="bg1"/>
                </a:solidFill>
                <a:effectLst/>
              </a:rPr>
              <a:t>Leczyk</a:t>
            </a:r>
            <a:r>
              <a:rPr lang="pl-PL" sz="2700" b="0" i="0" dirty="0">
                <a:solidFill>
                  <a:schemeClr val="bg1"/>
                </a:solidFill>
                <a:effectLst/>
              </a:rPr>
              <a:t> M., „</a:t>
            </a:r>
            <a:r>
              <a:rPr lang="pl-PL" sz="2400" dirty="0">
                <a:solidFill>
                  <a:srgbClr val="FF0000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ll</a:t>
            </a:r>
            <a:r>
              <a:rPr lang="pl-PL" sz="2400" dirty="0">
                <a:solidFill>
                  <a:schemeClr val="bg1"/>
                </a:solidFill>
              </a:rPr>
              <a:t> rzeczpospolita 1918- 1839 Społeczeństwo Gospodarka Kultura Polityka”, Warszawa 2006.</a:t>
            </a:r>
          </a:p>
          <a:p>
            <a:pPr marL="0" indent="0">
              <a:buNone/>
            </a:pPr>
            <a:r>
              <a:rPr lang="pl-PL" sz="2700" b="0" i="0" dirty="0">
                <a:solidFill>
                  <a:schemeClr val="bg1"/>
                </a:solidFill>
                <a:effectLst/>
              </a:rPr>
              <a:t>Roszkowski W., „Najnowsza historia Polski 1914-1945”, Warszawa 2003.</a:t>
            </a:r>
          </a:p>
          <a:p>
            <a:pPr marL="0" indent="0">
              <a:buNone/>
            </a:pPr>
            <a:endParaRPr lang="pl-PL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14:honeycomb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4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BFECD75-DAD8-4230-835B-D4E1B812FF49}"/>
              </a:ext>
            </a:extLst>
          </p:cNvPr>
          <p:cNvSpPr txBox="1"/>
          <p:nvPr/>
        </p:nvSpPr>
        <p:spPr>
          <a:xfrm>
            <a:off x="1848465" y="3298722"/>
            <a:ext cx="8495070" cy="17844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Dziękuję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uwagę</a:t>
            </a:r>
            <a:r>
              <a:rPr lang="pl-PL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  <a:sym typeface="Wingdings" panose="05000000000000000000" pitchFamily="2" charset="2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Znacznik wyboru">
            <a:extLst>
              <a:ext uri="{FF2B5EF4-FFF2-40B4-BE49-F238E27FC236}">
                <a16:creationId xmlns:a16="http://schemas.microsoft.com/office/drawing/2014/main" id="{04B7F99E-5A2F-48FC-AAA1-8DEFDBC2C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E0FF2BB-8D73-4916-9777-9F17F71B4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03726" y="5878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  <p:sndAc>
          <p:stSnd>
            <p:snd r:embed="rId4" name="applause.wav"/>
          </p:stSnd>
        </p:sndAc>
      </p:transition>
    </mc:Choice>
    <mc:Fallback xmlns="">
      <p:transition>
        <p:fade/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ABC3DA9-5497-42A1-9EF6-C4DC01682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FFFFFF"/>
                </a:solidFill>
              </a:rPr>
              <a:t>Agenda: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B3545A-97D9-495F-8D86-5E1DD5ABD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465" y="2318197"/>
            <a:ext cx="9830166" cy="4123424"/>
          </a:xfrm>
        </p:spPr>
        <p:txBody>
          <a:bodyPr anchor="ctr">
            <a:normAutofit lnSpcReduction="10000"/>
          </a:bodyPr>
          <a:lstStyle/>
          <a:p>
            <a:endParaRPr lang="pl-PL" sz="2000" b="1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900" b="1" i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Życie rodzinne Eugeniusza Kwiatkowskiego</a:t>
            </a:r>
          </a:p>
          <a:p>
            <a:r>
              <a:rPr lang="pl-PL" sz="1900" b="1" i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Ważne okresy w życiu Eugeniusza Kwiatkowskiego</a:t>
            </a:r>
          </a:p>
          <a:p>
            <a:r>
              <a:rPr lang="pl-PL" sz="1900" b="1" i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Ważne okresy w życiu Eugeniusza Kwiatkowskiego cd.</a:t>
            </a:r>
          </a:p>
          <a:p>
            <a:r>
              <a:rPr lang="pl-PL" sz="1900" b="1" i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Prac ekonomiczne</a:t>
            </a:r>
          </a:p>
          <a:p>
            <a:r>
              <a:rPr lang="pl-PL" sz="1900" b="1" i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Honorowe obywatelstwa Eugeniusza Kwiatkowskiego</a:t>
            </a:r>
          </a:p>
          <a:p>
            <a:r>
              <a:rPr lang="pl-PL" sz="1900" b="1" i="1" u="sng" dirty="0"/>
              <a:t>Eugeniusz Kwiatkowski w Gdyni</a:t>
            </a:r>
          </a:p>
          <a:p>
            <a:r>
              <a:rPr lang="pl-PL" sz="1900" b="1" i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Znane cytaty Eugeniusza Kwiatkowskiego</a:t>
            </a:r>
          </a:p>
          <a:p>
            <a:r>
              <a:rPr lang="pl-PL" sz="1900" b="1" i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Znane cytaty Eugeniusza Kwiatkowskiego cd.</a:t>
            </a:r>
            <a:r>
              <a:rPr lang="pl-PL" sz="1900" b="1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</a:p>
          <a:p>
            <a:r>
              <a:rPr lang="pl-PL" sz="1900" b="1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Literatura</a:t>
            </a:r>
          </a:p>
          <a:p>
            <a:r>
              <a:rPr lang="pl-PL" sz="1900" b="1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Źródła/Bibliografia</a:t>
            </a:r>
            <a:endParaRPr lang="pl-PL" sz="1900" b="1" i="1" u="sng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000" dirty="0"/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B3CE170-6AFD-43C6-B7FD-913C3C2B9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28219" y="604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1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0">
        <p15:prstTrans prst="airplane"/>
        <p:sndAc>
          <p:stSnd>
            <p:snd r:embed="rId4" name="whoosh.wav"/>
          </p:stSnd>
        </p:sndAc>
      </p:transition>
    </mc:Choice>
    <mc:Fallback xmlns="">
      <p:transition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911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CB9CED-F55B-45FF-B0F0-10C183D81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b="1" i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Życie rodzinne Eugeniusza Kwiatkowskiego</a:t>
            </a:r>
            <a:br>
              <a:rPr lang="pl-PL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3600" dirty="0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C3A43B-1422-48E8-AD4D-4DE83AEE5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0"/>
            <a:ext cx="10515600" cy="4079966"/>
          </a:xfrm>
        </p:spPr>
        <p:txBody>
          <a:bodyPr>
            <a:normAutofit fontScale="92500" lnSpcReduction="10000"/>
          </a:bodyPr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Eugeniusz Felicjan Kwiatkowski był synem Jana i Wincenty  </a:t>
            </a:r>
            <a:r>
              <a:rPr lang="pl-P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Maszczyńskiej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Miał czwórkę rodzeństwa (jeden z jego braci prawdopodobnie szybko zmarł): Romana, Janinę i Zofię. Wraz ze swoim rodzeństwem wychowywał się w Czernichowie pod Zbarażem.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Uczęszczał do Gimnazjum Franciszka Józefa we Lwowie, później do Gimnazjum Jezuitów pod Chyrowem. W 1907 roku otrzymał świadectwo dorosłości, studiował na Wydziale Chemii Technicznej Politechniki Lwowskiej. Niestety jego matka bała się o niego z powodu postawy niepodległościowej i w związku z tym wyjechał na studia na uniwersytet w Monachium. Jednak w końcu wrócił do Lwowa, gdzie praktykował w Gazowni Miejskiej.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Poślubił Leokadię z Glazerów. Miał z nią czwórkę dzieci (w tym zmarłego syna): Jana, Annę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Ewę.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Wiązał się z młodzieżowymi organizacjami patriotycznymi takimi jak „Zet” i „Zarzewie”. </a:t>
            </a:r>
          </a:p>
          <a:p>
            <a:endParaRPr lang="pl-PL" sz="2600" dirty="0"/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139E2EE-75D8-44B3-9950-2059C6AD4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15783" y="5943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5B2C70E-7DB7-4DB4-8B22-B17BA068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891" y="300446"/>
            <a:ext cx="8596195" cy="653143"/>
          </a:xfrm>
        </p:spPr>
        <p:txBody>
          <a:bodyPr>
            <a:normAutofit fontScale="90000"/>
          </a:bodyPr>
          <a:lstStyle/>
          <a:p>
            <a:r>
              <a:rPr lang="pl-PL" sz="2100" b="1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Ważne okresy w życiu Eugeniusza Kwiatkowskiego:</a:t>
            </a:r>
            <a:br>
              <a:rPr lang="pl-PL" sz="2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100" dirty="0">
              <a:solidFill>
                <a:schemeClr val="bg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1FB210C-B8C9-49F3-A2B9-8946E360C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6258" r="11417"/>
          <a:stretch/>
        </p:blipFill>
        <p:spPr>
          <a:xfrm>
            <a:off x="335006" y="2076065"/>
            <a:ext cx="3774289" cy="377428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1152E7-BE28-4444-9F34-BB951416B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931" y="783772"/>
            <a:ext cx="7537269" cy="5643154"/>
          </a:xfrm>
        </p:spPr>
        <p:txBody>
          <a:bodyPr>
            <a:normAutofit fontScale="92500" lnSpcReduction="10000"/>
          </a:bodyPr>
          <a:lstStyle/>
          <a:p>
            <a:endParaRPr lang="pl-PL" sz="1100" dirty="0">
              <a:solidFill>
                <a:schemeClr val="bg1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Przez 4 lata opracowywał plan na rozbudowę infrastruktury,  zwiększenie potencjału obronnego kraju, przygotowanie fundamentów dla przyszłej rozbudowy przemysłu.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Był członkiem Polskich Drużyn Strzeleckich, podczas trwania I wojny światowej walczył w Legionach wschodnich, później w Legionach Polskich we Włoszech oraz pracował w Polskiej Organizacji Wojskowej.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Gdy trwała wojna polsko-bolszewicka, pracował w Głównym Urzędzie Zaopatrzenia Armii przy Ministerstwie Spraw Wojskowych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Gdy trwała l wojna światowa pełnił funkcję zastępcy dyrektora Gazowni Lubelskiej.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Wykładał chemię węgla kamiennego i gazu na Politechnice Warszawskiej.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 przewrocie majowym (zamach stanu w Polsce 12-15 maja 1926 roku) został mianowany na stanowisko ministra przemysłu i handlu w drugim rządzie Kazimierza Bartla. Ponieważ premier  Walery Sławek nie dopuścił go do miejsca w rządzie, pozostał na marginesie życia politycznego.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W 1931 roku zrezygnował z mandatu poselskiego w Sejmie Śląskim (który objął rok wcześniej z ramienia BBWR).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Pełnił funkcję wicepremiera i ministra skarbu w rządach: Mariana Zyndram-Kościałkowskiego i Felicjana Sławoja Składkowskiego. Jego politycznym protektorem był prezydent Mościcki.</a:t>
            </a:r>
          </a:p>
          <a:p>
            <a:endParaRPr lang="pl-PL" sz="1600" dirty="0">
              <a:solidFill>
                <a:schemeClr val="bg1"/>
              </a:solidFill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970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AC61D2F-B80E-43EC-9B8C-C991D14D2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35" y="248194"/>
            <a:ext cx="11017206" cy="692332"/>
          </a:xfrm>
        </p:spPr>
        <p:txBody>
          <a:bodyPr>
            <a:normAutofit/>
          </a:bodyPr>
          <a:lstStyle/>
          <a:p>
            <a:r>
              <a:rPr lang="pl-PL" sz="37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Ważne okresy w życiu Eugeniusza Kwiatkowskiego cd.:</a:t>
            </a:r>
            <a:endParaRPr lang="pl-PL" sz="3700" dirty="0"/>
          </a:p>
        </p:txBody>
      </p:sp>
      <p:sp>
        <p:nvSpPr>
          <p:cNvPr id="22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9366437-3B63-4A5A-975E-F59FFA9E6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226" r="11487" b="1"/>
          <a:stretch/>
        </p:blipFill>
        <p:spPr>
          <a:xfrm>
            <a:off x="74100" y="2146156"/>
            <a:ext cx="4198524" cy="281773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50C018-3A17-406D-AAA5-3787E132D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736" y="1018903"/>
            <a:ext cx="8101263" cy="5839097"/>
          </a:xfrm>
        </p:spPr>
        <p:txBody>
          <a:bodyPr anchor="ctr"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Działał w ramach Obozu Zjednoczenia Narodowego. Stał się znany na cały świat za swój pomysł dotyczący handlu morskiego oraz budowy portu w Gdyni.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1937 roku patronował 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Centralnemu Okręgowi Przemysłowemu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Był za szybkim uprzemysłowieniem kraju i reformą rolną, doceniał radzieckie planowanie gospodarcze, jednocześnie podkreślając skalę prześladowań obywateli radzieckich. Przedstawiał się jako zwolennik równouprawnienia mniejszości narodowych w Polsce oraz dialogu z opozycją  Uważał, że bez porozumienia z silną w kraju opozycją nie można prowadzić aktywnej polityki gospodarczej. Pod pseudonimem umieszczał artykuły w opozycyjnym „Kurierze Warszawskim”. Działaczy opozycji zaprosił do udziału w tworzonym przez niego Obywatelskim Komitecie Pożyczki Obrony Narodowej. Udało mu się organizować spotkania przedstawicieli opozycji z prezydentem Mościckim. Jego starania o porozumienie i amnestię dla skazanych w procesie brzeskim nie przyniosły jednak rezultatów.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klęsce wrześniowej z rządem opuścił Polskę. Był internowany w Rumunii. Nie został przyjęty do armii polskiej we Francji.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 lipca 1945 powrócił do kraju i w latach 1945–1948 był 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Delegatem Rządu dla Spraw Wybrzeża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Zaangażował się w odbudowę gospodarki morskiej. Z sił politycznych popierał PPS, choć pozostał bezpartyjny.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1948 roku został odsunięty od działalności publicznej i przeniesiony na przymusową emeryturę z administracyjnym zakazem pobytu na Wybrzeżu i w 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Warszawie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Zamieszkał w Krakowie.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1956 roku wrócił do aktywności i zajął się głównie pracą naukową z dziedziny chemii, ekonomii i historii. </a:t>
            </a:r>
          </a:p>
        </p:txBody>
      </p:sp>
    </p:spTree>
    <p:extLst>
      <p:ext uri="{BB962C8B-B14F-4D97-AF65-F5344CB8AC3E}">
        <p14:creationId xmlns:p14="http://schemas.microsoft.com/office/powerpoint/2010/main" val="1067357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745C9A9-EF58-40C6-8001-A192ACB6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640263"/>
            <a:ext cx="3284331" cy="5254510"/>
          </a:xfrm>
        </p:spPr>
        <p:txBody>
          <a:bodyPr>
            <a:normAutofit/>
          </a:bodyPr>
          <a:lstStyle/>
          <a:p>
            <a:r>
              <a:rPr lang="pl-PL" sz="36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Prace ekonomiczne:</a:t>
            </a:r>
            <a:br>
              <a:rPr lang="pl-P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08A34F-ADFD-4611-9A8F-A0B56124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263"/>
            <a:ext cx="6028944" cy="5254510"/>
          </a:xfrm>
        </p:spPr>
        <p:txBody>
          <a:bodyPr anchor="ctr">
            <a:normAutofit/>
          </a:bodyPr>
          <a:lstStyle/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„Zagadnienie przemysłu chemicznego na tle wielkiej wojny” (1923),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„Postęp gospodarczy Polski” (1928),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„Polska gospodarcza w roku” (1928),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„Powrót Polski nad Bałtyk” (1930),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„Dysproporcje. Rzecz o Polsce przeszłej i obecnej” (1932).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A9C85940-89C2-4699-90E0-D3C48E91B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58372" y="5955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04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50">
        <p15:prstTrans prst="fallOver"/>
        <p:sndAc>
          <p:stSnd>
            <p:snd r:embed="rId4" name="hammer.wav"/>
          </p:stSnd>
        </p:sndAc>
      </p:transition>
    </mc:Choice>
    <mc:Fallback xmlns="">
      <p:transition>
        <p:fade/>
        <p:sndAc>
          <p:stSnd>
            <p:snd r:embed="rId6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911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6FB4BEE-366D-469B-9271-6C2525B54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Honorowe obywatelstwa Eugeniusza Kwiatkowskiego</a:t>
            </a:r>
            <a:br>
              <a:rPr lang="pl-P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3600" dirty="0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45AD04-1E1F-4A3F-9FCC-599EB96E1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8533"/>
            <a:ext cx="12192000" cy="5469467"/>
          </a:xfrm>
        </p:spPr>
        <p:txBody>
          <a:bodyPr>
            <a:normAutofit fontScale="92500" lnSpcReduction="20000"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Eugeniusz Kwiatkowski otrzymał tytuły honorowego obywatelstwa: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Gdyni (1928)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Łukowa (23 czerwca 1938)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Przeworska (21 grudnia 1938)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Lubaczowa (1939)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Jarosławia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Gminy Frysztak, Gminy Szczawne, Rymanowa (14 stycznia 1939)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Sanoka (styczeń 1939)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Jasła (31 stycznia 1939)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Szczecina (1946).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 sierpnia 1974 Uniwersytet Gdański przyznał Eugeniuszowi Kwiatkowskiemu tytuł doktora honoris causa za wkład w rozwój polskiej gospodarki morskiej oraz ogólnej teorii ekonomii.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85DC92F-0E34-4B9B-BF21-087CB5C6E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82400" y="159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  <p:sndAc>
          <p:stSnd>
            <p:snd r:embed="rId4" name="cashreg.wav"/>
          </p:stSnd>
        </p:sndAc>
      </p:transition>
    </mc:Choice>
    <mc:Fallback xmlns="">
      <p:transition>
        <p:fade/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3F21AD8-245F-4652-A964-7B3CA2FE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Eugeniusz</a:t>
            </a:r>
            <a:r>
              <a:rPr lang="pl-PL" sz="4000" dirty="0">
                <a:solidFill>
                  <a:schemeClr val="bg1"/>
                </a:solidFill>
              </a:rPr>
              <a:t> Kwiatkowski w Gdyni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156E20-4F04-4A0A-AFAE-4032FD52E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Eugeniusz Kwiatkowski był pomysłodawcą budowy portu w Gdyni w czasach, gdy sam pomysł był zaliczany do rodzaju fantastyki naukowej, dlatego w Gdyni jest traktowany jako jedna z bardziej zasłużonych postaci dla rozwoju miasta. Dzięki niemu budowa gdyńskiego portu, która początkowo prowadzona była dość ospale, w 1926 roku ruszyła w błyskawicznym tempie, a Gdynia stała się dla międzywojennej Polski „oknem na świat”. Poza budową portu przyczynił się do powstania polskiej floty handlowej, uwalniając Polskę od opłacania obcych armatorów. Jednocześnie z jego inicjatywy powstała Dalekomorska Flota Rybacka.</a:t>
            </a:r>
          </a:p>
          <a:p>
            <a:endParaRPr lang="pl-PL" sz="2400" dirty="0"/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259D070-6DA9-4512-9645-AD3C2616B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82400" y="603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43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911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2A82584-7347-4BDD-BBA9-985C5993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Znane Cytaty Eugeniusza Kwiatkowskiego </a:t>
            </a:r>
            <a:br>
              <a:rPr lang="pl-P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3600" dirty="0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900128-7E4D-4427-BD22-A9867C11E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62594"/>
            <a:ext cx="12191999" cy="5695406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 W tym bowiem miejscu Europy, gdzie leży Polska istnieć może tylko państwo silne, żądne, świadome swych trudności swego celu, wolne, rozwijające bujnie indywidualne wartości każdego człowieka, a więc </a:t>
            </a: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demokratyczne, zwarte i zorganizowane, solidarne i silne wewnętrznie, budzące szacunek na zewnątrz, przenikanie walorami kultury i cywilizacji, państwo nowoczesne zachodnie mnożące w wyścigu pracy właśnie wartości materialne i moralne. Czy możemy wahać się, stojąc u drogowskazu, gdzie pójść .“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l-PL" sz="2000" b="0" i="0" dirty="0">
                <a:solidFill>
                  <a:srgbClr val="000000"/>
                </a:solidFill>
                <a:effectLst/>
              </a:rPr>
              <a:t>"Rzecz najważniejsza- Polska„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l-PL" sz="2000" b="0" i="0" dirty="0">
                <a:solidFill>
                  <a:srgbClr val="000000"/>
                </a:solidFill>
                <a:effectLst/>
              </a:rPr>
              <a:t>"Jak się czegoś bardzo chce, to można to osiągnąć„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l-PL" sz="2000" b="0" i="0" dirty="0">
                <a:solidFill>
                  <a:srgbClr val="000000"/>
                </a:solidFill>
                <a:effectLst/>
              </a:rPr>
              <a:t>"Pieniądz publiczny jest pieniądzem świętym i trzeba dziesięć razy się zastanowić, zanim się go wyda"</a:t>
            </a:r>
            <a:endParaRPr lang="pl-PL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 Wiem, jak zrobić jajecznicę z jajek, nie umiem jednak zrobić jajek z jajecznicy„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0" i="0" dirty="0">
                <a:solidFill>
                  <a:srgbClr val="000000"/>
                </a:solidFill>
                <a:effectLst/>
              </a:rPr>
              <a:t> "Polska nie może być krajem hałaśliwego patriotyzmu i jednocześnie całkowitej negacji najelementarniejszych obowiązków wobec państwa”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301885D-E484-436F-A6AC-B94396B1A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82400" y="6091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0">
        <p14:doors dir="vert"/>
        <p:sndAc>
          <p:stSnd>
            <p:snd r:embed="rId4" name="voltage.wav"/>
          </p:stSnd>
        </p:sndAc>
      </p:transition>
    </mc:Choice>
    <mc:Fallback xmlns="">
      <p:transition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596</TotalTime>
  <Words>1432</Words>
  <Application>Microsoft Office PowerPoint</Application>
  <PresentationFormat>Panoramiczny</PresentationFormat>
  <Paragraphs>89</Paragraphs>
  <Slides>15</Slides>
  <Notes>0</Notes>
  <HiddenSlides>0</HiddenSlides>
  <MMClips>12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Titillium Web</vt:lpstr>
      <vt:lpstr>Wingdings</vt:lpstr>
      <vt:lpstr>Motyw pakietu Office</vt:lpstr>
      <vt:lpstr>Eugeniusz Kwiatkowski (1888-1974)</vt:lpstr>
      <vt:lpstr>Agenda:</vt:lpstr>
      <vt:lpstr>Życie rodzinne Eugeniusza Kwiatkowskiego </vt:lpstr>
      <vt:lpstr>Ważne okresy w życiu Eugeniusza Kwiatkowskiego: </vt:lpstr>
      <vt:lpstr>Ważne okresy w życiu Eugeniusza Kwiatkowskiego cd.:</vt:lpstr>
      <vt:lpstr>Prace ekonomiczne: </vt:lpstr>
      <vt:lpstr>Honorowe obywatelstwa Eugeniusza Kwiatkowskiego </vt:lpstr>
      <vt:lpstr>Eugeniusz Kwiatkowski w Gdyni</vt:lpstr>
      <vt:lpstr>Znane Cytaty Eugeniusza Kwiatkowskiego  </vt:lpstr>
      <vt:lpstr>Znane Cytaty Eugeniusza Kwiatkowskiego cd.:</vt:lpstr>
      <vt:lpstr>Literatura:</vt:lpstr>
      <vt:lpstr>Prezentacja programu PowerPoint</vt:lpstr>
      <vt:lpstr>Prezentacja programu PowerPoint</vt:lpstr>
      <vt:lpstr>Źródła/Bibliografia: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aleksandragrzywna23@outlook.com</dc:creator>
  <cp:lastModifiedBy>aleksandragrzywna23@outlook.com</cp:lastModifiedBy>
  <cp:revision>59</cp:revision>
  <dcterms:created xsi:type="dcterms:W3CDTF">2021-02-20T19:18:57Z</dcterms:created>
  <dcterms:modified xsi:type="dcterms:W3CDTF">2021-03-12T20:45:00Z</dcterms:modified>
</cp:coreProperties>
</file>